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70" r:id="rId9"/>
    <p:sldId id="259" r:id="rId10"/>
    <p:sldId id="279" r:id="rId11"/>
    <p:sldId id="277" r:id="rId12"/>
    <p:sldId id="281" r:id="rId13"/>
    <p:sldId id="280" r:id="rId14"/>
    <p:sldId id="266" r:id="rId15"/>
    <p:sldId id="267" r:id="rId16"/>
    <p:sldId id="268" r:id="rId17"/>
    <p:sldId id="269" r:id="rId18"/>
    <p:sldId id="271" r:id="rId19"/>
    <p:sldId id="272" r:id="rId20"/>
    <p:sldId id="273" r:id="rId21"/>
    <p:sldId id="274" r:id="rId22"/>
    <p:sldId id="278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887C2-9C24-4577-8789-6937E679F259}" type="doc">
      <dgm:prSet loTypeId="urn:microsoft.com/office/officeart/2005/8/layout/process5" loCatId="process" qsTypeId="urn:microsoft.com/office/officeart/2005/8/quickstyle/3d4" qsCatId="3D" csTypeId="urn:microsoft.com/office/officeart/2005/8/colors/accent2_1" csCatId="accent2" phldr="1"/>
      <dgm:spPr/>
    </dgm:pt>
    <dgm:pt modelId="{566ACCB9-35C1-4CF2-85FC-69C5F5A707EF}">
      <dgm:prSet phldrT="[Text]"/>
      <dgm:spPr/>
      <dgm:t>
        <a:bodyPr/>
        <a:lstStyle/>
        <a:p>
          <a:r>
            <a:rPr lang="en-US" dirty="0"/>
            <a:t>Pt checks in for well-check. Screening done at all well-checks beginning at age 3 years</a:t>
          </a:r>
        </a:p>
      </dgm:t>
    </dgm:pt>
    <dgm:pt modelId="{948FEEE7-9CC9-466F-B6C1-9DCC90FA591E}" type="parTrans" cxnId="{D998FA16-DF5C-41C2-8E27-AA2D38B01C43}">
      <dgm:prSet/>
      <dgm:spPr/>
      <dgm:t>
        <a:bodyPr/>
        <a:lstStyle/>
        <a:p>
          <a:endParaRPr lang="en-US"/>
        </a:p>
      </dgm:t>
    </dgm:pt>
    <dgm:pt modelId="{065E3AFB-C8DF-4350-9B58-E589613D40F9}" type="sibTrans" cxnId="{D998FA16-DF5C-41C2-8E27-AA2D38B01C43}">
      <dgm:prSet/>
      <dgm:spPr/>
      <dgm:t>
        <a:bodyPr/>
        <a:lstStyle/>
        <a:p>
          <a:endParaRPr lang="en-US"/>
        </a:p>
      </dgm:t>
    </dgm:pt>
    <dgm:pt modelId="{1D1FAE9C-CBC9-4468-90F6-C514E9A78807}">
      <dgm:prSet phldrT="[Text]"/>
      <dgm:spPr/>
      <dgm:t>
        <a:bodyPr/>
        <a:lstStyle/>
        <a:p>
          <a:r>
            <a:rPr lang="en-US" dirty="0"/>
            <a:t>Screening results given to provider for review</a:t>
          </a:r>
        </a:p>
      </dgm:t>
    </dgm:pt>
    <dgm:pt modelId="{A258B492-267F-4001-BD9B-C3E3348816A2}" type="parTrans" cxnId="{58E7CC3C-25D2-40EC-8C4B-FC9F4BC8AAD0}">
      <dgm:prSet/>
      <dgm:spPr/>
      <dgm:t>
        <a:bodyPr/>
        <a:lstStyle/>
        <a:p>
          <a:endParaRPr lang="en-US"/>
        </a:p>
      </dgm:t>
    </dgm:pt>
    <dgm:pt modelId="{865CCC0A-BB96-4894-89A0-60085E74E550}" type="sibTrans" cxnId="{58E7CC3C-25D2-40EC-8C4B-FC9F4BC8AAD0}">
      <dgm:prSet/>
      <dgm:spPr/>
      <dgm:t>
        <a:bodyPr/>
        <a:lstStyle/>
        <a:p>
          <a:endParaRPr lang="en-US"/>
        </a:p>
      </dgm:t>
    </dgm:pt>
    <dgm:pt modelId="{1404F989-1FA5-4FA4-B176-A0CA54E4BAE7}">
      <dgm:prSet phldrT="[Text]"/>
      <dgm:spPr/>
      <dgm:t>
        <a:bodyPr/>
        <a:lstStyle/>
        <a:p>
          <a:r>
            <a:rPr lang="en-US" dirty="0"/>
            <a:t>MA enters overall result of Pass/Refer in the medical record</a:t>
          </a:r>
        </a:p>
      </dgm:t>
    </dgm:pt>
    <dgm:pt modelId="{27521854-E23D-4853-9BA8-CAB1A6F98A32}" type="parTrans" cxnId="{5DF50DEF-4195-4EB9-A096-564DDE1E902C}">
      <dgm:prSet/>
      <dgm:spPr/>
      <dgm:t>
        <a:bodyPr/>
        <a:lstStyle/>
        <a:p>
          <a:endParaRPr lang="en-US"/>
        </a:p>
      </dgm:t>
    </dgm:pt>
    <dgm:pt modelId="{AEAAEDBA-797D-4D93-8F87-444D5A1CD19A}" type="sibTrans" cxnId="{5DF50DEF-4195-4EB9-A096-564DDE1E902C}">
      <dgm:prSet/>
      <dgm:spPr/>
      <dgm:t>
        <a:bodyPr/>
        <a:lstStyle/>
        <a:p>
          <a:endParaRPr lang="en-US"/>
        </a:p>
      </dgm:t>
    </dgm:pt>
    <dgm:pt modelId="{63D15D75-2CD8-44A4-9BFA-5BD2EED5AB02}">
      <dgm:prSet phldrT="[Text]"/>
      <dgm:spPr/>
      <dgm:t>
        <a:bodyPr/>
        <a:lstStyle/>
        <a:p>
          <a:r>
            <a:rPr lang="en-US" dirty="0"/>
            <a:t>MA preps patient for visit. Vision screening performed/attempted</a:t>
          </a:r>
        </a:p>
      </dgm:t>
    </dgm:pt>
    <dgm:pt modelId="{DE53CA95-1A27-47C6-BA28-705BB9B77E1F}" type="parTrans" cxnId="{93ED3E3E-3B51-4DFD-8C53-BB6734E7A2E8}">
      <dgm:prSet/>
      <dgm:spPr/>
      <dgm:t>
        <a:bodyPr/>
        <a:lstStyle/>
        <a:p>
          <a:endParaRPr lang="en-US"/>
        </a:p>
      </dgm:t>
    </dgm:pt>
    <dgm:pt modelId="{136EA0D8-357B-4B7A-ADC6-AA0281777221}" type="sibTrans" cxnId="{93ED3E3E-3B51-4DFD-8C53-BB6734E7A2E8}">
      <dgm:prSet/>
      <dgm:spPr/>
      <dgm:t>
        <a:bodyPr/>
        <a:lstStyle/>
        <a:p>
          <a:endParaRPr lang="en-US"/>
        </a:p>
      </dgm:t>
    </dgm:pt>
    <dgm:pt modelId="{2E95BB5B-F396-4336-8B9A-8122AAE62281}">
      <dgm:prSet phldrT="[Text]"/>
      <dgm:spPr/>
      <dgm:t>
        <a:bodyPr/>
        <a:lstStyle/>
        <a:p>
          <a:r>
            <a:rPr lang="en-US" dirty="0"/>
            <a:t>Provider documents their interpretation of results if not PASS in progress note and determines need for follow-up/referral</a:t>
          </a:r>
        </a:p>
      </dgm:t>
    </dgm:pt>
    <dgm:pt modelId="{EAC07AA1-7A3E-461D-AD0E-0550A49DB33E}" type="parTrans" cxnId="{24AB16C3-9876-42F4-BE78-5E87B192C8C7}">
      <dgm:prSet/>
      <dgm:spPr/>
      <dgm:t>
        <a:bodyPr/>
        <a:lstStyle/>
        <a:p>
          <a:endParaRPr lang="en-US"/>
        </a:p>
      </dgm:t>
    </dgm:pt>
    <dgm:pt modelId="{61822FCC-0E61-48AC-8BC9-52E4F5F49A93}" type="sibTrans" cxnId="{24AB16C3-9876-42F4-BE78-5E87B192C8C7}">
      <dgm:prSet/>
      <dgm:spPr/>
      <dgm:t>
        <a:bodyPr/>
        <a:lstStyle/>
        <a:p>
          <a:endParaRPr lang="en-US"/>
        </a:p>
      </dgm:t>
    </dgm:pt>
    <dgm:pt modelId="{520D77C5-2893-450E-A88C-670AB4CC50A5}">
      <dgm:prSet phldrT="[Text]"/>
      <dgm:spPr/>
      <dgm:t>
        <a:bodyPr/>
        <a:lstStyle/>
        <a:p>
          <a:r>
            <a:rPr lang="en-US" dirty="0"/>
            <a:t>If referral is needed, provider generates a referral to optometry/ophthalmology</a:t>
          </a:r>
        </a:p>
      </dgm:t>
    </dgm:pt>
    <dgm:pt modelId="{67E8B86F-AABE-4CBB-B90D-1BBF2B15D991}" type="parTrans" cxnId="{104CCE85-E108-41A6-952B-4BC18690E7B3}">
      <dgm:prSet/>
      <dgm:spPr/>
      <dgm:t>
        <a:bodyPr/>
        <a:lstStyle/>
        <a:p>
          <a:endParaRPr lang="en-US"/>
        </a:p>
      </dgm:t>
    </dgm:pt>
    <dgm:pt modelId="{5EF0D106-E6DE-4225-AC35-3BE6F165A2C5}" type="sibTrans" cxnId="{104CCE85-E108-41A6-952B-4BC18690E7B3}">
      <dgm:prSet/>
      <dgm:spPr/>
      <dgm:t>
        <a:bodyPr/>
        <a:lstStyle/>
        <a:p>
          <a:endParaRPr lang="en-US"/>
        </a:p>
      </dgm:t>
    </dgm:pt>
    <dgm:pt modelId="{7A103866-01E2-4F79-99AA-80F9DA350BE9}">
      <dgm:prSet phldrT="[Text]"/>
      <dgm:spPr/>
      <dgm:t>
        <a:bodyPr/>
        <a:lstStyle/>
        <a:p>
          <a:r>
            <a:rPr lang="en-US" dirty="0"/>
            <a:t>If child passes, routinely screen at next well-child visit, or with any concern from provider/parent</a:t>
          </a:r>
        </a:p>
      </dgm:t>
    </dgm:pt>
    <dgm:pt modelId="{7F0D5199-F842-4E1B-A548-7C2ECD52DBF9}" type="parTrans" cxnId="{E33C3819-6118-436E-8501-4341C7A23A97}">
      <dgm:prSet/>
      <dgm:spPr/>
      <dgm:t>
        <a:bodyPr/>
        <a:lstStyle/>
        <a:p>
          <a:endParaRPr lang="en-US"/>
        </a:p>
      </dgm:t>
    </dgm:pt>
    <dgm:pt modelId="{FA535086-735A-4783-940A-38BB77A8C307}" type="sibTrans" cxnId="{E33C3819-6118-436E-8501-4341C7A23A97}">
      <dgm:prSet/>
      <dgm:spPr/>
      <dgm:t>
        <a:bodyPr/>
        <a:lstStyle/>
        <a:p>
          <a:endParaRPr lang="en-US"/>
        </a:p>
      </dgm:t>
    </dgm:pt>
    <dgm:pt modelId="{545C780A-E45A-4662-BB63-157664075BD0}">
      <dgm:prSet phldrT="[Text]"/>
      <dgm:spPr/>
      <dgm:t>
        <a:bodyPr/>
        <a:lstStyle/>
        <a:p>
          <a:r>
            <a:rPr lang="en-US" dirty="0"/>
            <a:t>Monthly report of all failed vision screens ages 3-5 years generated from EMR, reviewed by provider to ensure follow-up plan in place</a:t>
          </a:r>
        </a:p>
      </dgm:t>
    </dgm:pt>
    <dgm:pt modelId="{99577CFC-2C35-4A83-8B34-57D95886A110}" type="parTrans" cxnId="{6A843F65-544D-421C-9F8B-AAE66A49D343}">
      <dgm:prSet/>
      <dgm:spPr/>
      <dgm:t>
        <a:bodyPr/>
        <a:lstStyle/>
        <a:p>
          <a:endParaRPr lang="en-US"/>
        </a:p>
      </dgm:t>
    </dgm:pt>
    <dgm:pt modelId="{85BB8CF0-C7B3-4115-9097-8DD88E51912F}" type="sibTrans" cxnId="{6A843F65-544D-421C-9F8B-AAE66A49D343}">
      <dgm:prSet/>
      <dgm:spPr/>
      <dgm:t>
        <a:bodyPr/>
        <a:lstStyle/>
        <a:p>
          <a:endParaRPr lang="en-US"/>
        </a:p>
      </dgm:t>
    </dgm:pt>
    <dgm:pt modelId="{D0FBF93B-C1D1-416B-AB6A-1159DD1A0E1F}">
      <dgm:prSet phldrT="[Text]"/>
      <dgm:spPr/>
      <dgm:t>
        <a:bodyPr/>
        <a:lstStyle/>
        <a:p>
          <a:r>
            <a:rPr lang="en-US" dirty="0"/>
            <a:t>Reception asks if child has seen eye care professional since last visit</a:t>
          </a:r>
        </a:p>
      </dgm:t>
    </dgm:pt>
    <dgm:pt modelId="{395E08CD-3B53-4FDB-AB9F-D5CA199FA694}" type="parTrans" cxnId="{827B7E48-ACE8-4F2A-8FC7-12AB5C75BBB1}">
      <dgm:prSet/>
      <dgm:spPr/>
      <dgm:t>
        <a:bodyPr/>
        <a:lstStyle/>
        <a:p>
          <a:endParaRPr lang="en-US"/>
        </a:p>
      </dgm:t>
    </dgm:pt>
    <dgm:pt modelId="{2FEEEF26-3BC6-43A1-AB24-3056AA7C7B55}" type="sibTrans" cxnId="{827B7E48-ACE8-4F2A-8FC7-12AB5C75BBB1}">
      <dgm:prSet/>
      <dgm:spPr/>
      <dgm:t>
        <a:bodyPr/>
        <a:lstStyle/>
        <a:p>
          <a:endParaRPr lang="en-US"/>
        </a:p>
      </dgm:t>
    </dgm:pt>
    <dgm:pt modelId="{84C597C5-BBD6-45C2-A306-D1615D234003}" type="pres">
      <dgm:prSet presAssocID="{0B8887C2-9C24-4577-8789-6937E679F259}" presName="diagram" presStyleCnt="0">
        <dgm:presLayoutVars>
          <dgm:dir/>
          <dgm:resizeHandles val="exact"/>
        </dgm:presLayoutVars>
      </dgm:prSet>
      <dgm:spPr/>
    </dgm:pt>
    <dgm:pt modelId="{489ACF54-91A8-41B4-B6A4-15D6331C2103}" type="pres">
      <dgm:prSet presAssocID="{566ACCB9-35C1-4CF2-85FC-69C5F5A707EF}" presName="node" presStyleLbl="node1" presStyleIdx="0" presStyleCnt="9">
        <dgm:presLayoutVars>
          <dgm:bulletEnabled val="1"/>
        </dgm:presLayoutVars>
      </dgm:prSet>
      <dgm:spPr/>
    </dgm:pt>
    <dgm:pt modelId="{DF7AB3A3-8C2B-4D84-87E1-260429D1F916}" type="pres">
      <dgm:prSet presAssocID="{065E3AFB-C8DF-4350-9B58-E589613D40F9}" presName="sibTrans" presStyleLbl="sibTrans2D1" presStyleIdx="0" presStyleCnt="8"/>
      <dgm:spPr/>
    </dgm:pt>
    <dgm:pt modelId="{EC04BB6C-80B0-4A17-ABC7-D44F65056D77}" type="pres">
      <dgm:prSet presAssocID="{065E3AFB-C8DF-4350-9B58-E589613D40F9}" presName="connectorText" presStyleLbl="sibTrans2D1" presStyleIdx="0" presStyleCnt="8"/>
      <dgm:spPr/>
    </dgm:pt>
    <dgm:pt modelId="{4952E125-BFE3-43BD-ADDD-43CFB8A26742}" type="pres">
      <dgm:prSet presAssocID="{D0FBF93B-C1D1-416B-AB6A-1159DD1A0E1F}" presName="node" presStyleLbl="node1" presStyleIdx="1" presStyleCnt="9">
        <dgm:presLayoutVars>
          <dgm:bulletEnabled val="1"/>
        </dgm:presLayoutVars>
      </dgm:prSet>
      <dgm:spPr/>
    </dgm:pt>
    <dgm:pt modelId="{3AF6083F-E6E0-4125-81B4-F25567E7D8ED}" type="pres">
      <dgm:prSet presAssocID="{2FEEEF26-3BC6-43A1-AB24-3056AA7C7B55}" presName="sibTrans" presStyleLbl="sibTrans2D1" presStyleIdx="1" presStyleCnt="8"/>
      <dgm:spPr/>
    </dgm:pt>
    <dgm:pt modelId="{8CC5C90C-E993-4E6D-86C9-9A6D07C8B1AD}" type="pres">
      <dgm:prSet presAssocID="{2FEEEF26-3BC6-43A1-AB24-3056AA7C7B55}" presName="connectorText" presStyleLbl="sibTrans2D1" presStyleIdx="1" presStyleCnt="8"/>
      <dgm:spPr/>
    </dgm:pt>
    <dgm:pt modelId="{01E3232A-B6E9-4C9D-B36E-E797B3A7A33F}" type="pres">
      <dgm:prSet presAssocID="{63D15D75-2CD8-44A4-9BFA-5BD2EED5AB02}" presName="node" presStyleLbl="node1" presStyleIdx="2" presStyleCnt="9">
        <dgm:presLayoutVars>
          <dgm:bulletEnabled val="1"/>
        </dgm:presLayoutVars>
      </dgm:prSet>
      <dgm:spPr/>
    </dgm:pt>
    <dgm:pt modelId="{A19CF827-ECEB-48AC-88E4-7B018EE525D5}" type="pres">
      <dgm:prSet presAssocID="{136EA0D8-357B-4B7A-ADC6-AA0281777221}" presName="sibTrans" presStyleLbl="sibTrans2D1" presStyleIdx="2" presStyleCnt="8"/>
      <dgm:spPr/>
    </dgm:pt>
    <dgm:pt modelId="{9A58B2D8-0FA2-4F29-ACD4-B7FFA0749E80}" type="pres">
      <dgm:prSet presAssocID="{136EA0D8-357B-4B7A-ADC6-AA0281777221}" presName="connectorText" presStyleLbl="sibTrans2D1" presStyleIdx="2" presStyleCnt="8"/>
      <dgm:spPr/>
    </dgm:pt>
    <dgm:pt modelId="{7CB87A98-BEE9-4686-ACEE-E4CD31E24141}" type="pres">
      <dgm:prSet presAssocID="{1D1FAE9C-CBC9-4468-90F6-C514E9A78807}" presName="node" presStyleLbl="node1" presStyleIdx="3" presStyleCnt="9">
        <dgm:presLayoutVars>
          <dgm:bulletEnabled val="1"/>
        </dgm:presLayoutVars>
      </dgm:prSet>
      <dgm:spPr/>
    </dgm:pt>
    <dgm:pt modelId="{A58CB452-1792-4A35-9B10-9F033E2976C5}" type="pres">
      <dgm:prSet presAssocID="{865CCC0A-BB96-4894-89A0-60085E74E550}" presName="sibTrans" presStyleLbl="sibTrans2D1" presStyleIdx="3" presStyleCnt="8"/>
      <dgm:spPr/>
    </dgm:pt>
    <dgm:pt modelId="{6BA706A9-DEF2-4CE6-8CD2-DF189D15BA16}" type="pres">
      <dgm:prSet presAssocID="{865CCC0A-BB96-4894-89A0-60085E74E550}" presName="connectorText" presStyleLbl="sibTrans2D1" presStyleIdx="3" presStyleCnt="8"/>
      <dgm:spPr/>
    </dgm:pt>
    <dgm:pt modelId="{02E37939-9530-4A6C-867E-CFF9B8D3E9E9}" type="pres">
      <dgm:prSet presAssocID="{1404F989-1FA5-4FA4-B176-A0CA54E4BAE7}" presName="node" presStyleLbl="node1" presStyleIdx="4" presStyleCnt="9">
        <dgm:presLayoutVars>
          <dgm:bulletEnabled val="1"/>
        </dgm:presLayoutVars>
      </dgm:prSet>
      <dgm:spPr/>
    </dgm:pt>
    <dgm:pt modelId="{C3EEB173-552E-4B94-BB40-748CE7022830}" type="pres">
      <dgm:prSet presAssocID="{AEAAEDBA-797D-4D93-8F87-444D5A1CD19A}" presName="sibTrans" presStyleLbl="sibTrans2D1" presStyleIdx="4" presStyleCnt="8"/>
      <dgm:spPr/>
    </dgm:pt>
    <dgm:pt modelId="{7DFC96E0-F22E-4C4F-977B-0509F2F921BD}" type="pres">
      <dgm:prSet presAssocID="{AEAAEDBA-797D-4D93-8F87-444D5A1CD19A}" presName="connectorText" presStyleLbl="sibTrans2D1" presStyleIdx="4" presStyleCnt="8"/>
      <dgm:spPr/>
    </dgm:pt>
    <dgm:pt modelId="{65500630-10D3-4377-8C35-5DA7FEF4433A}" type="pres">
      <dgm:prSet presAssocID="{2E95BB5B-F396-4336-8B9A-8122AAE62281}" presName="node" presStyleLbl="node1" presStyleIdx="5" presStyleCnt="9">
        <dgm:presLayoutVars>
          <dgm:bulletEnabled val="1"/>
        </dgm:presLayoutVars>
      </dgm:prSet>
      <dgm:spPr/>
    </dgm:pt>
    <dgm:pt modelId="{DC1DA331-29B3-4F85-80CD-95D274ADB00B}" type="pres">
      <dgm:prSet presAssocID="{61822FCC-0E61-48AC-8BC9-52E4F5F49A93}" presName="sibTrans" presStyleLbl="sibTrans2D1" presStyleIdx="5" presStyleCnt="8"/>
      <dgm:spPr/>
    </dgm:pt>
    <dgm:pt modelId="{DB6A7C7B-D944-4599-A67F-AEE13EE5776D}" type="pres">
      <dgm:prSet presAssocID="{61822FCC-0E61-48AC-8BC9-52E4F5F49A93}" presName="connectorText" presStyleLbl="sibTrans2D1" presStyleIdx="5" presStyleCnt="8"/>
      <dgm:spPr/>
    </dgm:pt>
    <dgm:pt modelId="{0DAE0A0F-66B2-4B8A-B639-54CDFCA084F9}" type="pres">
      <dgm:prSet presAssocID="{520D77C5-2893-450E-A88C-670AB4CC50A5}" presName="node" presStyleLbl="node1" presStyleIdx="6" presStyleCnt="9">
        <dgm:presLayoutVars>
          <dgm:bulletEnabled val="1"/>
        </dgm:presLayoutVars>
      </dgm:prSet>
      <dgm:spPr/>
    </dgm:pt>
    <dgm:pt modelId="{D34BBFEC-BC3D-4DD8-812E-98E5288BC0F7}" type="pres">
      <dgm:prSet presAssocID="{5EF0D106-E6DE-4225-AC35-3BE6F165A2C5}" presName="sibTrans" presStyleLbl="sibTrans2D1" presStyleIdx="6" presStyleCnt="8"/>
      <dgm:spPr/>
    </dgm:pt>
    <dgm:pt modelId="{D7EF43ED-1609-443A-9537-69C6B1E029BC}" type="pres">
      <dgm:prSet presAssocID="{5EF0D106-E6DE-4225-AC35-3BE6F165A2C5}" presName="connectorText" presStyleLbl="sibTrans2D1" presStyleIdx="6" presStyleCnt="8"/>
      <dgm:spPr/>
    </dgm:pt>
    <dgm:pt modelId="{9E3E676B-F50C-43D6-B649-2E5866BBBBC5}" type="pres">
      <dgm:prSet presAssocID="{7A103866-01E2-4F79-99AA-80F9DA350BE9}" presName="node" presStyleLbl="node1" presStyleIdx="7" presStyleCnt="9">
        <dgm:presLayoutVars>
          <dgm:bulletEnabled val="1"/>
        </dgm:presLayoutVars>
      </dgm:prSet>
      <dgm:spPr/>
    </dgm:pt>
    <dgm:pt modelId="{EBE1B59D-83DF-4F08-A40A-2F68F6509A76}" type="pres">
      <dgm:prSet presAssocID="{FA535086-735A-4783-940A-38BB77A8C307}" presName="sibTrans" presStyleLbl="sibTrans2D1" presStyleIdx="7" presStyleCnt="8"/>
      <dgm:spPr/>
    </dgm:pt>
    <dgm:pt modelId="{6BEA91B3-4B25-4F67-BA30-97C5869E8D13}" type="pres">
      <dgm:prSet presAssocID="{FA535086-735A-4783-940A-38BB77A8C307}" presName="connectorText" presStyleLbl="sibTrans2D1" presStyleIdx="7" presStyleCnt="8"/>
      <dgm:spPr/>
    </dgm:pt>
    <dgm:pt modelId="{5247B937-91D8-4AE2-8046-0E7056AD0E19}" type="pres">
      <dgm:prSet presAssocID="{545C780A-E45A-4662-BB63-157664075BD0}" presName="node" presStyleLbl="node1" presStyleIdx="8" presStyleCnt="9">
        <dgm:presLayoutVars>
          <dgm:bulletEnabled val="1"/>
        </dgm:presLayoutVars>
      </dgm:prSet>
      <dgm:spPr/>
    </dgm:pt>
  </dgm:ptLst>
  <dgm:cxnLst>
    <dgm:cxn modelId="{8082CF03-7F1A-4CC8-A85D-FD392DD8BF87}" type="presOf" srcId="{AEAAEDBA-797D-4D93-8F87-444D5A1CD19A}" destId="{7DFC96E0-F22E-4C4F-977B-0509F2F921BD}" srcOrd="1" destOrd="0" presId="urn:microsoft.com/office/officeart/2005/8/layout/process5"/>
    <dgm:cxn modelId="{BEF4F003-6609-4EB8-B739-9E3E0B2FEBD5}" type="presOf" srcId="{136EA0D8-357B-4B7A-ADC6-AA0281777221}" destId="{A19CF827-ECEB-48AC-88E4-7B018EE525D5}" srcOrd="0" destOrd="0" presId="urn:microsoft.com/office/officeart/2005/8/layout/process5"/>
    <dgm:cxn modelId="{6C81B30D-4DB8-4188-AB49-397B5491999E}" type="presOf" srcId="{865CCC0A-BB96-4894-89A0-60085E74E550}" destId="{A58CB452-1792-4A35-9B10-9F033E2976C5}" srcOrd="0" destOrd="0" presId="urn:microsoft.com/office/officeart/2005/8/layout/process5"/>
    <dgm:cxn modelId="{D7624C0E-49F7-4429-8572-EBB37A80B2B7}" type="presOf" srcId="{545C780A-E45A-4662-BB63-157664075BD0}" destId="{5247B937-91D8-4AE2-8046-0E7056AD0E19}" srcOrd="0" destOrd="0" presId="urn:microsoft.com/office/officeart/2005/8/layout/process5"/>
    <dgm:cxn modelId="{20A85C12-39C1-40E5-9C38-E674AA03E265}" type="presOf" srcId="{520D77C5-2893-450E-A88C-670AB4CC50A5}" destId="{0DAE0A0F-66B2-4B8A-B639-54CDFCA084F9}" srcOrd="0" destOrd="0" presId="urn:microsoft.com/office/officeart/2005/8/layout/process5"/>
    <dgm:cxn modelId="{30EBBD15-7300-4D51-BDC6-F195F35B7AA1}" type="presOf" srcId="{5EF0D106-E6DE-4225-AC35-3BE6F165A2C5}" destId="{D7EF43ED-1609-443A-9537-69C6B1E029BC}" srcOrd="1" destOrd="0" presId="urn:microsoft.com/office/officeart/2005/8/layout/process5"/>
    <dgm:cxn modelId="{D998FA16-DF5C-41C2-8E27-AA2D38B01C43}" srcId="{0B8887C2-9C24-4577-8789-6937E679F259}" destId="{566ACCB9-35C1-4CF2-85FC-69C5F5A707EF}" srcOrd="0" destOrd="0" parTransId="{948FEEE7-9CC9-466F-B6C1-9DCC90FA591E}" sibTransId="{065E3AFB-C8DF-4350-9B58-E589613D40F9}"/>
    <dgm:cxn modelId="{30C55117-478D-4C1E-8A7F-A11B3D845EC5}" type="presOf" srcId="{5EF0D106-E6DE-4225-AC35-3BE6F165A2C5}" destId="{D34BBFEC-BC3D-4DD8-812E-98E5288BC0F7}" srcOrd="0" destOrd="0" presId="urn:microsoft.com/office/officeart/2005/8/layout/process5"/>
    <dgm:cxn modelId="{E33C3819-6118-436E-8501-4341C7A23A97}" srcId="{0B8887C2-9C24-4577-8789-6937E679F259}" destId="{7A103866-01E2-4F79-99AA-80F9DA350BE9}" srcOrd="7" destOrd="0" parTransId="{7F0D5199-F842-4E1B-A548-7C2ECD52DBF9}" sibTransId="{FA535086-735A-4783-940A-38BB77A8C307}"/>
    <dgm:cxn modelId="{9CEB3919-50F6-44B0-802B-B2FD4E1EBE35}" type="presOf" srcId="{FA535086-735A-4783-940A-38BB77A8C307}" destId="{6BEA91B3-4B25-4F67-BA30-97C5869E8D13}" srcOrd="1" destOrd="0" presId="urn:microsoft.com/office/officeart/2005/8/layout/process5"/>
    <dgm:cxn modelId="{483AAF39-D7B9-4CE5-8AF7-34BDC9E48116}" type="presOf" srcId="{63D15D75-2CD8-44A4-9BFA-5BD2EED5AB02}" destId="{01E3232A-B6E9-4C9D-B36E-E797B3A7A33F}" srcOrd="0" destOrd="0" presId="urn:microsoft.com/office/officeart/2005/8/layout/process5"/>
    <dgm:cxn modelId="{58E7CC3C-25D2-40EC-8C4B-FC9F4BC8AAD0}" srcId="{0B8887C2-9C24-4577-8789-6937E679F259}" destId="{1D1FAE9C-CBC9-4468-90F6-C514E9A78807}" srcOrd="3" destOrd="0" parTransId="{A258B492-267F-4001-BD9B-C3E3348816A2}" sibTransId="{865CCC0A-BB96-4894-89A0-60085E74E550}"/>
    <dgm:cxn modelId="{93ED3E3E-3B51-4DFD-8C53-BB6734E7A2E8}" srcId="{0B8887C2-9C24-4577-8789-6937E679F259}" destId="{63D15D75-2CD8-44A4-9BFA-5BD2EED5AB02}" srcOrd="2" destOrd="0" parTransId="{DE53CA95-1A27-47C6-BA28-705BB9B77E1F}" sibTransId="{136EA0D8-357B-4B7A-ADC6-AA0281777221}"/>
    <dgm:cxn modelId="{6A843F65-544D-421C-9F8B-AAE66A49D343}" srcId="{0B8887C2-9C24-4577-8789-6937E679F259}" destId="{545C780A-E45A-4662-BB63-157664075BD0}" srcOrd="8" destOrd="0" parTransId="{99577CFC-2C35-4A83-8B34-57D95886A110}" sibTransId="{85BB8CF0-C7B3-4115-9097-8DD88E51912F}"/>
    <dgm:cxn modelId="{B8B47466-A1E0-41EE-A008-8E842E4D8746}" type="presOf" srcId="{065E3AFB-C8DF-4350-9B58-E589613D40F9}" destId="{EC04BB6C-80B0-4A17-ABC7-D44F65056D77}" srcOrd="1" destOrd="0" presId="urn:microsoft.com/office/officeart/2005/8/layout/process5"/>
    <dgm:cxn modelId="{827B7E48-ACE8-4F2A-8FC7-12AB5C75BBB1}" srcId="{0B8887C2-9C24-4577-8789-6937E679F259}" destId="{D0FBF93B-C1D1-416B-AB6A-1159DD1A0E1F}" srcOrd="1" destOrd="0" parTransId="{395E08CD-3B53-4FDB-AB9F-D5CA199FA694}" sibTransId="{2FEEEF26-3BC6-43A1-AB24-3056AA7C7B55}"/>
    <dgm:cxn modelId="{8E045F6F-C18D-4E6B-A5DC-461B92817F14}" type="presOf" srcId="{AEAAEDBA-797D-4D93-8F87-444D5A1CD19A}" destId="{C3EEB173-552E-4B94-BB40-748CE7022830}" srcOrd="0" destOrd="0" presId="urn:microsoft.com/office/officeart/2005/8/layout/process5"/>
    <dgm:cxn modelId="{5FCF4950-2C1C-4CBA-ADB9-F069AD0DC3D2}" type="presOf" srcId="{1404F989-1FA5-4FA4-B176-A0CA54E4BAE7}" destId="{02E37939-9530-4A6C-867E-CFF9B8D3E9E9}" srcOrd="0" destOrd="0" presId="urn:microsoft.com/office/officeart/2005/8/layout/process5"/>
    <dgm:cxn modelId="{1AD5117B-FEFB-471A-8421-443F08894727}" type="presOf" srcId="{FA535086-735A-4783-940A-38BB77A8C307}" destId="{EBE1B59D-83DF-4F08-A40A-2F68F6509A76}" srcOrd="0" destOrd="0" presId="urn:microsoft.com/office/officeart/2005/8/layout/process5"/>
    <dgm:cxn modelId="{8561AB7F-61A6-4C82-909F-B755379D6B7E}" type="presOf" srcId="{7A103866-01E2-4F79-99AA-80F9DA350BE9}" destId="{9E3E676B-F50C-43D6-B649-2E5866BBBBC5}" srcOrd="0" destOrd="0" presId="urn:microsoft.com/office/officeart/2005/8/layout/process5"/>
    <dgm:cxn modelId="{104CCE85-E108-41A6-952B-4BC18690E7B3}" srcId="{0B8887C2-9C24-4577-8789-6937E679F259}" destId="{520D77C5-2893-450E-A88C-670AB4CC50A5}" srcOrd="6" destOrd="0" parTransId="{67E8B86F-AABE-4CBB-B90D-1BBF2B15D991}" sibTransId="{5EF0D106-E6DE-4225-AC35-3BE6F165A2C5}"/>
    <dgm:cxn modelId="{FC680494-E44A-4779-9370-F729D1FC9A8B}" type="presOf" srcId="{1D1FAE9C-CBC9-4468-90F6-C514E9A78807}" destId="{7CB87A98-BEE9-4686-ACEE-E4CD31E24141}" srcOrd="0" destOrd="0" presId="urn:microsoft.com/office/officeart/2005/8/layout/process5"/>
    <dgm:cxn modelId="{C00080A1-F5B8-4BD0-BF46-44AC25E14359}" type="presOf" srcId="{0B8887C2-9C24-4577-8789-6937E679F259}" destId="{84C597C5-BBD6-45C2-A306-D1615D234003}" srcOrd="0" destOrd="0" presId="urn:microsoft.com/office/officeart/2005/8/layout/process5"/>
    <dgm:cxn modelId="{BA8BB4AA-5102-4F97-B212-4C047B2FB5D6}" type="presOf" srcId="{2FEEEF26-3BC6-43A1-AB24-3056AA7C7B55}" destId="{8CC5C90C-E993-4E6D-86C9-9A6D07C8B1AD}" srcOrd="1" destOrd="0" presId="urn:microsoft.com/office/officeart/2005/8/layout/process5"/>
    <dgm:cxn modelId="{E69DA4BB-21C4-42C7-9DEA-1F839DBDF0DE}" type="presOf" srcId="{61822FCC-0E61-48AC-8BC9-52E4F5F49A93}" destId="{DC1DA331-29B3-4F85-80CD-95D274ADB00B}" srcOrd="0" destOrd="0" presId="urn:microsoft.com/office/officeart/2005/8/layout/process5"/>
    <dgm:cxn modelId="{24AB16C3-9876-42F4-BE78-5E87B192C8C7}" srcId="{0B8887C2-9C24-4577-8789-6937E679F259}" destId="{2E95BB5B-F396-4336-8B9A-8122AAE62281}" srcOrd="5" destOrd="0" parTransId="{EAC07AA1-7A3E-461D-AD0E-0550A49DB33E}" sibTransId="{61822FCC-0E61-48AC-8BC9-52E4F5F49A93}"/>
    <dgm:cxn modelId="{E051E3D1-D41F-4360-9F52-5DB9380B4D76}" type="presOf" srcId="{2E95BB5B-F396-4336-8B9A-8122AAE62281}" destId="{65500630-10D3-4377-8C35-5DA7FEF4433A}" srcOrd="0" destOrd="0" presId="urn:microsoft.com/office/officeart/2005/8/layout/process5"/>
    <dgm:cxn modelId="{B8CE94D4-B5B8-4BF0-B73E-7A9ADF2212A8}" type="presOf" srcId="{136EA0D8-357B-4B7A-ADC6-AA0281777221}" destId="{9A58B2D8-0FA2-4F29-ACD4-B7FFA0749E80}" srcOrd="1" destOrd="0" presId="urn:microsoft.com/office/officeart/2005/8/layout/process5"/>
    <dgm:cxn modelId="{7EFF81D9-62DF-4E41-A808-AC0BAABB88E1}" type="presOf" srcId="{D0FBF93B-C1D1-416B-AB6A-1159DD1A0E1F}" destId="{4952E125-BFE3-43BD-ADDD-43CFB8A26742}" srcOrd="0" destOrd="0" presId="urn:microsoft.com/office/officeart/2005/8/layout/process5"/>
    <dgm:cxn modelId="{ED9AB8E3-A4FB-42D9-AB7C-269493769CDE}" type="presOf" srcId="{61822FCC-0E61-48AC-8BC9-52E4F5F49A93}" destId="{DB6A7C7B-D944-4599-A67F-AEE13EE5776D}" srcOrd="1" destOrd="0" presId="urn:microsoft.com/office/officeart/2005/8/layout/process5"/>
    <dgm:cxn modelId="{1D539EEA-A526-4FDE-909B-7FA2554DD633}" type="presOf" srcId="{566ACCB9-35C1-4CF2-85FC-69C5F5A707EF}" destId="{489ACF54-91A8-41B4-B6A4-15D6331C2103}" srcOrd="0" destOrd="0" presId="urn:microsoft.com/office/officeart/2005/8/layout/process5"/>
    <dgm:cxn modelId="{5DF50DEF-4195-4EB9-A096-564DDE1E902C}" srcId="{0B8887C2-9C24-4577-8789-6937E679F259}" destId="{1404F989-1FA5-4FA4-B176-A0CA54E4BAE7}" srcOrd="4" destOrd="0" parTransId="{27521854-E23D-4853-9BA8-CAB1A6F98A32}" sibTransId="{AEAAEDBA-797D-4D93-8F87-444D5A1CD19A}"/>
    <dgm:cxn modelId="{DE57A7F4-7B7A-4931-B3D0-17EF8BC560EA}" type="presOf" srcId="{2FEEEF26-3BC6-43A1-AB24-3056AA7C7B55}" destId="{3AF6083F-E6E0-4125-81B4-F25567E7D8ED}" srcOrd="0" destOrd="0" presId="urn:microsoft.com/office/officeart/2005/8/layout/process5"/>
    <dgm:cxn modelId="{B0A420F8-AF19-4C61-8FDB-412861550CFF}" type="presOf" srcId="{865CCC0A-BB96-4894-89A0-60085E74E550}" destId="{6BA706A9-DEF2-4CE6-8CD2-DF189D15BA16}" srcOrd="1" destOrd="0" presId="urn:microsoft.com/office/officeart/2005/8/layout/process5"/>
    <dgm:cxn modelId="{909C79FD-0949-4767-8DF4-A7EC0228D4FF}" type="presOf" srcId="{065E3AFB-C8DF-4350-9B58-E589613D40F9}" destId="{DF7AB3A3-8C2B-4D84-87E1-260429D1F916}" srcOrd="0" destOrd="0" presId="urn:microsoft.com/office/officeart/2005/8/layout/process5"/>
    <dgm:cxn modelId="{BC2D0A3E-4250-4BB9-846A-D29F934DCCD6}" type="presParOf" srcId="{84C597C5-BBD6-45C2-A306-D1615D234003}" destId="{489ACF54-91A8-41B4-B6A4-15D6331C2103}" srcOrd="0" destOrd="0" presId="urn:microsoft.com/office/officeart/2005/8/layout/process5"/>
    <dgm:cxn modelId="{A029D575-92A8-496F-BDB1-202906583919}" type="presParOf" srcId="{84C597C5-BBD6-45C2-A306-D1615D234003}" destId="{DF7AB3A3-8C2B-4D84-87E1-260429D1F916}" srcOrd="1" destOrd="0" presId="urn:microsoft.com/office/officeart/2005/8/layout/process5"/>
    <dgm:cxn modelId="{B85E4F23-62BE-4B5D-BCF9-13C7B5E73900}" type="presParOf" srcId="{DF7AB3A3-8C2B-4D84-87E1-260429D1F916}" destId="{EC04BB6C-80B0-4A17-ABC7-D44F65056D77}" srcOrd="0" destOrd="0" presId="urn:microsoft.com/office/officeart/2005/8/layout/process5"/>
    <dgm:cxn modelId="{8D788B43-446B-40E4-BEDE-AACD2557F620}" type="presParOf" srcId="{84C597C5-BBD6-45C2-A306-D1615D234003}" destId="{4952E125-BFE3-43BD-ADDD-43CFB8A26742}" srcOrd="2" destOrd="0" presId="urn:microsoft.com/office/officeart/2005/8/layout/process5"/>
    <dgm:cxn modelId="{FBEB00A7-1176-4468-BA6A-F1094E04C482}" type="presParOf" srcId="{84C597C5-BBD6-45C2-A306-D1615D234003}" destId="{3AF6083F-E6E0-4125-81B4-F25567E7D8ED}" srcOrd="3" destOrd="0" presId="urn:microsoft.com/office/officeart/2005/8/layout/process5"/>
    <dgm:cxn modelId="{5878F827-3A66-4B4F-9CAE-00B62723FC55}" type="presParOf" srcId="{3AF6083F-E6E0-4125-81B4-F25567E7D8ED}" destId="{8CC5C90C-E993-4E6D-86C9-9A6D07C8B1AD}" srcOrd="0" destOrd="0" presId="urn:microsoft.com/office/officeart/2005/8/layout/process5"/>
    <dgm:cxn modelId="{74DE178A-F1A6-44C8-954E-4714C41048CE}" type="presParOf" srcId="{84C597C5-BBD6-45C2-A306-D1615D234003}" destId="{01E3232A-B6E9-4C9D-B36E-E797B3A7A33F}" srcOrd="4" destOrd="0" presId="urn:microsoft.com/office/officeart/2005/8/layout/process5"/>
    <dgm:cxn modelId="{12B7DFF2-6B7C-44FD-AEC2-C402474EFB28}" type="presParOf" srcId="{84C597C5-BBD6-45C2-A306-D1615D234003}" destId="{A19CF827-ECEB-48AC-88E4-7B018EE525D5}" srcOrd="5" destOrd="0" presId="urn:microsoft.com/office/officeart/2005/8/layout/process5"/>
    <dgm:cxn modelId="{FD9626FE-6CE4-415C-AAAE-C12FB3B4AECA}" type="presParOf" srcId="{A19CF827-ECEB-48AC-88E4-7B018EE525D5}" destId="{9A58B2D8-0FA2-4F29-ACD4-B7FFA0749E80}" srcOrd="0" destOrd="0" presId="urn:microsoft.com/office/officeart/2005/8/layout/process5"/>
    <dgm:cxn modelId="{69FFC2C8-466D-45E0-AD02-D5E1C2C1D3F1}" type="presParOf" srcId="{84C597C5-BBD6-45C2-A306-D1615D234003}" destId="{7CB87A98-BEE9-4686-ACEE-E4CD31E24141}" srcOrd="6" destOrd="0" presId="urn:microsoft.com/office/officeart/2005/8/layout/process5"/>
    <dgm:cxn modelId="{6C365391-7C13-485C-B401-9C751AD04404}" type="presParOf" srcId="{84C597C5-BBD6-45C2-A306-D1615D234003}" destId="{A58CB452-1792-4A35-9B10-9F033E2976C5}" srcOrd="7" destOrd="0" presId="urn:microsoft.com/office/officeart/2005/8/layout/process5"/>
    <dgm:cxn modelId="{34AAA53E-C57E-4C8F-B00F-D3696965B315}" type="presParOf" srcId="{A58CB452-1792-4A35-9B10-9F033E2976C5}" destId="{6BA706A9-DEF2-4CE6-8CD2-DF189D15BA16}" srcOrd="0" destOrd="0" presId="urn:microsoft.com/office/officeart/2005/8/layout/process5"/>
    <dgm:cxn modelId="{5A001131-2899-47EC-9E17-13C49D2F62C5}" type="presParOf" srcId="{84C597C5-BBD6-45C2-A306-D1615D234003}" destId="{02E37939-9530-4A6C-867E-CFF9B8D3E9E9}" srcOrd="8" destOrd="0" presId="urn:microsoft.com/office/officeart/2005/8/layout/process5"/>
    <dgm:cxn modelId="{C8C879E2-A5FD-4FD1-A543-2ED92AC674E2}" type="presParOf" srcId="{84C597C5-BBD6-45C2-A306-D1615D234003}" destId="{C3EEB173-552E-4B94-BB40-748CE7022830}" srcOrd="9" destOrd="0" presId="urn:microsoft.com/office/officeart/2005/8/layout/process5"/>
    <dgm:cxn modelId="{5293CF8C-0E43-4F13-83A0-907FC9A7EE26}" type="presParOf" srcId="{C3EEB173-552E-4B94-BB40-748CE7022830}" destId="{7DFC96E0-F22E-4C4F-977B-0509F2F921BD}" srcOrd="0" destOrd="0" presId="urn:microsoft.com/office/officeart/2005/8/layout/process5"/>
    <dgm:cxn modelId="{BCEA0106-DD52-488F-8546-60691DA7F75B}" type="presParOf" srcId="{84C597C5-BBD6-45C2-A306-D1615D234003}" destId="{65500630-10D3-4377-8C35-5DA7FEF4433A}" srcOrd="10" destOrd="0" presId="urn:microsoft.com/office/officeart/2005/8/layout/process5"/>
    <dgm:cxn modelId="{EB87EFCB-3EB0-4358-BC02-1F3FFEFD0B42}" type="presParOf" srcId="{84C597C5-BBD6-45C2-A306-D1615D234003}" destId="{DC1DA331-29B3-4F85-80CD-95D274ADB00B}" srcOrd="11" destOrd="0" presId="urn:microsoft.com/office/officeart/2005/8/layout/process5"/>
    <dgm:cxn modelId="{253D56DE-9929-4294-91D4-5B5A71A7F52A}" type="presParOf" srcId="{DC1DA331-29B3-4F85-80CD-95D274ADB00B}" destId="{DB6A7C7B-D944-4599-A67F-AEE13EE5776D}" srcOrd="0" destOrd="0" presId="urn:microsoft.com/office/officeart/2005/8/layout/process5"/>
    <dgm:cxn modelId="{816C9765-17E1-474B-99B5-75C74205C45C}" type="presParOf" srcId="{84C597C5-BBD6-45C2-A306-D1615D234003}" destId="{0DAE0A0F-66B2-4B8A-B639-54CDFCA084F9}" srcOrd="12" destOrd="0" presId="urn:microsoft.com/office/officeart/2005/8/layout/process5"/>
    <dgm:cxn modelId="{D5C23808-415C-48C5-A9B3-B6404AE2FE50}" type="presParOf" srcId="{84C597C5-BBD6-45C2-A306-D1615D234003}" destId="{D34BBFEC-BC3D-4DD8-812E-98E5288BC0F7}" srcOrd="13" destOrd="0" presId="urn:microsoft.com/office/officeart/2005/8/layout/process5"/>
    <dgm:cxn modelId="{4DF83ACB-866B-431A-B43C-4B7D2778A52D}" type="presParOf" srcId="{D34BBFEC-BC3D-4DD8-812E-98E5288BC0F7}" destId="{D7EF43ED-1609-443A-9537-69C6B1E029BC}" srcOrd="0" destOrd="0" presId="urn:microsoft.com/office/officeart/2005/8/layout/process5"/>
    <dgm:cxn modelId="{51813F36-9C13-4D88-9095-44CEEBF82B28}" type="presParOf" srcId="{84C597C5-BBD6-45C2-A306-D1615D234003}" destId="{9E3E676B-F50C-43D6-B649-2E5866BBBBC5}" srcOrd="14" destOrd="0" presId="urn:microsoft.com/office/officeart/2005/8/layout/process5"/>
    <dgm:cxn modelId="{85A91417-AA82-491B-BD76-3BA1B4DBF4FC}" type="presParOf" srcId="{84C597C5-BBD6-45C2-A306-D1615D234003}" destId="{EBE1B59D-83DF-4F08-A40A-2F68F6509A76}" srcOrd="15" destOrd="0" presId="urn:microsoft.com/office/officeart/2005/8/layout/process5"/>
    <dgm:cxn modelId="{78276C95-78D5-4E5D-8081-05EC96954C69}" type="presParOf" srcId="{EBE1B59D-83DF-4F08-A40A-2F68F6509A76}" destId="{6BEA91B3-4B25-4F67-BA30-97C5869E8D13}" srcOrd="0" destOrd="0" presId="urn:microsoft.com/office/officeart/2005/8/layout/process5"/>
    <dgm:cxn modelId="{9B8F1B56-098F-4680-97A8-D6889DE1BC93}" type="presParOf" srcId="{84C597C5-BBD6-45C2-A306-D1615D234003}" destId="{5247B937-91D8-4AE2-8046-0E7056AD0E19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ACF54-91A8-41B4-B6A4-15D6331C2103}">
      <dsp:nvSpPr>
        <dsp:cNvPr id="0" name=""/>
        <dsp:cNvSpPr/>
      </dsp:nvSpPr>
      <dsp:spPr>
        <a:xfrm>
          <a:off x="827251" y="530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Pt checks in for well-check. Screening done at all well-checks beginning at age 3 years</a:t>
          </a:r>
        </a:p>
      </dsp:txBody>
      <dsp:txXfrm>
        <a:off x="856601" y="29880"/>
        <a:ext cx="1611430" cy="943378"/>
      </dsp:txXfrm>
    </dsp:sp>
    <dsp:sp modelId="{DF7AB3A3-8C2B-4D84-87E1-260429D1F916}">
      <dsp:nvSpPr>
        <dsp:cNvPr id="0" name=""/>
        <dsp:cNvSpPr/>
      </dsp:nvSpPr>
      <dsp:spPr>
        <a:xfrm>
          <a:off x="2644353" y="294473"/>
          <a:ext cx="354067" cy="414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644353" y="377311"/>
        <a:ext cx="247847" cy="248516"/>
      </dsp:txXfrm>
    </dsp:sp>
    <dsp:sp modelId="{4952E125-BFE3-43BD-ADDD-43CFB8A26742}">
      <dsp:nvSpPr>
        <dsp:cNvPr id="0" name=""/>
        <dsp:cNvSpPr/>
      </dsp:nvSpPr>
      <dsp:spPr>
        <a:xfrm>
          <a:off x="3165434" y="530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Reception asks if child has seen eye care professional since last visit</a:t>
          </a:r>
        </a:p>
      </dsp:txBody>
      <dsp:txXfrm>
        <a:off x="3194784" y="29880"/>
        <a:ext cx="1611430" cy="943378"/>
      </dsp:txXfrm>
    </dsp:sp>
    <dsp:sp modelId="{3AF6083F-E6E0-4125-81B4-F25567E7D8ED}">
      <dsp:nvSpPr>
        <dsp:cNvPr id="0" name=""/>
        <dsp:cNvSpPr/>
      </dsp:nvSpPr>
      <dsp:spPr>
        <a:xfrm>
          <a:off x="4982536" y="294473"/>
          <a:ext cx="354067" cy="414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982536" y="377311"/>
        <a:ext cx="247847" cy="248516"/>
      </dsp:txXfrm>
    </dsp:sp>
    <dsp:sp modelId="{01E3232A-B6E9-4C9D-B36E-E797B3A7A33F}">
      <dsp:nvSpPr>
        <dsp:cNvPr id="0" name=""/>
        <dsp:cNvSpPr/>
      </dsp:nvSpPr>
      <dsp:spPr>
        <a:xfrm>
          <a:off x="5503617" y="530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 preps patient for visit. Vision screening performed/attempted</a:t>
          </a:r>
        </a:p>
      </dsp:txBody>
      <dsp:txXfrm>
        <a:off x="5532967" y="29880"/>
        <a:ext cx="1611430" cy="943378"/>
      </dsp:txXfrm>
    </dsp:sp>
    <dsp:sp modelId="{A19CF827-ECEB-48AC-88E4-7B018EE525D5}">
      <dsp:nvSpPr>
        <dsp:cNvPr id="0" name=""/>
        <dsp:cNvSpPr/>
      </dsp:nvSpPr>
      <dsp:spPr>
        <a:xfrm rot="5400000">
          <a:off x="6161649" y="1119517"/>
          <a:ext cx="354067" cy="414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-5400000">
        <a:off x="6214425" y="1149579"/>
        <a:ext cx="248516" cy="247847"/>
      </dsp:txXfrm>
    </dsp:sp>
    <dsp:sp modelId="{7CB87A98-BEE9-4686-ACEE-E4CD31E24141}">
      <dsp:nvSpPr>
        <dsp:cNvPr id="0" name=""/>
        <dsp:cNvSpPr/>
      </dsp:nvSpPr>
      <dsp:spPr>
        <a:xfrm>
          <a:off x="5503617" y="1670660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Screening results given to provider for review</a:t>
          </a:r>
        </a:p>
      </dsp:txBody>
      <dsp:txXfrm>
        <a:off x="5532967" y="1700010"/>
        <a:ext cx="1611430" cy="943378"/>
      </dsp:txXfrm>
    </dsp:sp>
    <dsp:sp modelId="{A58CB452-1792-4A35-9B10-9F033E2976C5}">
      <dsp:nvSpPr>
        <dsp:cNvPr id="0" name=""/>
        <dsp:cNvSpPr/>
      </dsp:nvSpPr>
      <dsp:spPr>
        <a:xfrm rot="10800000">
          <a:off x="5002578" y="1964603"/>
          <a:ext cx="354067" cy="414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5108798" y="2047441"/>
        <a:ext cx="247847" cy="248516"/>
      </dsp:txXfrm>
    </dsp:sp>
    <dsp:sp modelId="{02E37939-9530-4A6C-867E-CFF9B8D3E9E9}">
      <dsp:nvSpPr>
        <dsp:cNvPr id="0" name=""/>
        <dsp:cNvSpPr/>
      </dsp:nvSpPr>
      <dsp:spPr>
        <a:xfrm>
          <a:off x="3165434" y="1670660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 enters overall result of Pass/Refer in the medical record</a:t>
          </a:r>
        </a:p>
      </dsp:txBody>
      <dsp:txXfrm>
        <a:off x="3194784" y="1700010"/>
        <a:ext cx="1611430" cy="943378"/>
      </dsp:txXfrm>
    </dsp:sp>
    <dsp:sp modelId="{C3EEB173-552E-4B94-BB40-748CE7022830}">
      <dsp:nvSpPr>
        <dsp:cNvPr id="0" name=""/>
        <dsp:cNvSpPr/>
      </dsp:nvSpPr>
      <dsp:spPr>
        <a:xfrm rot="10800000">
          <a:off x="2664395" y="1964603"/>
          <a:ext cx="354067" cy="414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770615" y="2047441"/>
        <a:ext cx="247847" cy="248516"/>
      </dsp:txXfrm>
    </dsp:sp>
    <dsp:sp modelId="{65500630-10D3-4377-8C35-5DA7FEF4433A}">
      <dsp:nvSpPr>
        <dsp:cNvPr id="0" name=""/>
        <dsp:cNvSpPr/>
      </dsp:nvSpPr>
      <dsp:spPr>
        <a:xfrm>
          <a:off x="827251" y="1670660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Provider documents their interpretation of results if not PASS in progress note and determines need for follow-up/referral</a:t>
          </a:r>
        </a:p>
      </dsp:txBody>
      <dsp:txXfrm>
        <a:off x="856601" y="1700010"/>
        <a:ext cx="1611430" cy="943378"/>
      </dsp:txXfrm>
    </dsp:sp>
    <dsp:sp modelId="{DC1DA331-29B3-4F85-80CD-95D274ADB00B}">
      <dsp:nvSpPr>
        <dsp:cNvPr id="0" name=""/>
        <dsp:cNvSpPr/>
      </dsp:nvSpPr>
      <dsp:spPr>
        <a:xfrm rot="5400000">
          <a:off x="1485283" y="2789648"/>
          <a:ext cx="354067" cy="414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-5400000">
        <a:off x="1538059" y="2819710"/>
        <a:ext cx="248516" cy="247847"/>
      </dsp:txXfrm>
    </dsp:sp>
    <dsp:sp modelId="{0DAE0A0F-66B2-4B8A-B639-54CDFCA084F9}">
      <dsp:nvSpPr>
        <dsp:cNvPr id="0" name=""/>
        <dsp:cNvSpPr/>
      </dsp:nvSpPr>
      <dsp:spPr>
        <a:xfrm>
          <a:off x="827251" y="3340791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If referral is needed, provider generates a referral to optometry/ophthalmology</a:t>
          </a:r>
        </a:p>
      </dsp:txBody>
      <dsp:txXfrm>
        <a:off x="856601" y="3370141"/>
        <a:ext cx="1611430" cy="943378"/>
      </dsp:txXfrm>
    </dsp:sp>
    <dsp:sp modelId="{D34BBFEC-BC3D-4DD8-812E-98E5288BC0F7}">
      <dsp:nvSpPr>
        <dsp:cNvPr id="0" name=""/>
        <dsp:cNvSpPr/>
      </dsp:nvSpPr>
      <dsp:spPr>
        <a:xfrm>
          <a:off x="2644353" y="3634734"/>
          <a:ext cx="354067" cy="414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644353" y="3717572"/>
        <a:ext cx="247847" cy="248516"/>
      </dsp:txXfrm>
    </dsp:sp>
    <dsp:sp modelId="{9E3E676B-F50C-43D6-B649-2E5866BBBBC5}">
      <dsp:nvSpPr>
        <dsp:cNvPr id="0" name=""/>
        <dsp:cNvSpPr/>
      </dsp:nvSpPr>
      <dsp:spPr>
        <a:xfrm>
          <a:off x="3165434" y="3340791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If child passes, routinely screen at next well-child visit, or with any concern from provider/parent</a:t>
          </a:r>
        </a:p>
      </dsp:txBody>
      <dsp:txXfrm>
        <a:off x="3194784" y="3370141"/>
        <a:ext cx="1611430" cy="943378"/>
      </dsp:txXfrm>
    </dsp:sp>
    <dsp:sp modelId="{EBE1B59D-83DF-4F08-A40A-2F68F6509A76}">
      <dsp:nvSpPr>
        <dsp:cNvPr id="0" name=""/>
        <dsp:cNvSpPr/>
      </dsp:nvSpPr>
      <dsp:spPr>
        <a:xfrm>
          <a:off x="4982536" y="3634734"/>
          <a:ext cx="354067" cy="414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982536" y="3717572"/>
        <a:ext cx="247847" cy="248516"/>
      </dsp:txXfrm>
    </dsp:sp>
    <dsp:sp modelId="{5247B937-91D8-4AE2-8046-0E7056AD0E19}">
      <dsp:nvSpPr>
        <dsp:cNvPr id="0" name=""/>
        <dsp:cNvSpPr/>
      </dsp:nvSpPr>
      <dsp:spPr>
        <a:xfrm>
          <a:off x="5503617" y="3340791"/>
          <a:ext cx="1670130" cy="10020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Monthly report of all failed vision screens ages 3-5 years generated from EMR, reviewed by provider to ensure follow-up plan in place</a:t>
          </a:r>
        </a:p>
      </dsp:txBody>
      <dsp:txXfrm>
        <a:off x="5532967" y="3370141"/>
        <a:ext cx="1611430" cy="94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CEFD-4F1F-4086-AC0C-0F3D29D86A01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2A2E9-7741-4BCF-8B5B-A8D01F28E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Acceptable standardized eye charts described in the guidelines include the LEA &amp; HOV charts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A2E9-7741-4BCF-8B5B-A8D01F28E5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5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there is a line on the floor it makes it easier for the child</a:t>
            </a:r>
            <a:r>
              <a:rPr lang="en-US" baseline="0" dirty="0"/>
              <a:t> to know where to stand and for the screener to see if they are at the appropriate distance for screening.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A2E9-7741-4BCF-8B5B-A8D01F28E5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8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A2E9-7741-4BCF-8B5B-A8D01F28E5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09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use the same sequence each time, it’s easier to remember</a:t>
            </a:r>
            <a:r>
              <a:rPr lang="en-US" baseline="0" dirty="0"/>
              <a:t> and record results accurately.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A2E9-7741-4BCF-8B5B-A8D01F28E5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71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A2E9-7741-4BCF-8B5B-A8D01F28E5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78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A2E9-7741-4BCF-8B5B-A8D01F28E5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9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1BE6F0-5DE2-413D-8117-8B2E406893AC}" type="datetime1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7108" y="6019774"/>
            <a:ext cx="1066892" cy="3048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006262"/>
            <a:ext cx="175580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2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D599-1534-494C-B55B-4FE2BA70ED3A}" type="datetime1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0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E18A-7E47-4EF1-AED3-03469A7EE618}" type="datetime1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6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48E4C4-9956-43F9-A24D-A27D7CD4A7F4}" type="datetime1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794F2-36C6-4321-B7D5-85E5E278DE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7108" y="6012027"/>
            <a:ext cx="1066892" cy="3048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358796"/>
            <a:ext cx="1295400" cy="95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3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DD9A-596B-43CB-BE6B-0F68FF6C4A9C}" type="datetime1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75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2E13-3861-4623-ADA6-9D966F39A6B0}" type="datetime1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1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FBA-7F07-4AFD-B448-DDF00C046565}" type="datetime1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F251-3AC0-468E-A244-37DED15CE881}" type="datetime1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3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AA38-5718-4DB4-B429-6EECFAE8D2F3}" type="datetime1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June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4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B8198EC-1A0E-46DD-9BE2-5C220D44C620}" type="datetime1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June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2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6160-7BB1-4BEB-835C-E738D1F7BA98}" type="datetime1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9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8CA767B-E84F-478A-809D-3CF5230F63C3}" type="datetime1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June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CBF131-C0D2-4032-A15B-A3482C56ADB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8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Vision Screening For Young Children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Key points for </a:t>
            </a:r>
            <a:r>
              <a:rPr lang="en-US" b="1" dirty="0"/>
              <a:t>Eye chart </a:t>
            </a:r>
            <a:r>
              <a:rPr lang="en-US" dirty="0"/>
              <a:t>screening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Procedure for Vision Screening in 3-5 year 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Acceptable </a:t>
            </a:r>
            <a:r>
              <a:rPr lang="en-US" sz="2800" dirty="0"/>
              <a:t>optotypes to be used when vision screening 3-5 year olds are: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 LEA symbols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 HOTV symbols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Unacceptable </a:t>
            </a:r>
            <a:r>
              <a:rPr lang="en-US" sz="2800" dirty="0"/>
              <a:t>eye charts:</a:t>
            </a:r>
          </a:p>
          <a:p>
            <a:pPr marL="0" indent="0">
              <a:buNone/>
            </a:pPr>
            <a:r>
              <a:rPr lang="en-US" sz="2800" dirty="0"/>
              <a:t>Snellen charts, Allen figures, Tumbling E, </a:t>
            </a:r>
            <a:r>
              <a:rPr lang="en-US" sz="2800" dirty="0" err="1"/>
              <a:t>Landolt</a:t>
            </a:r>
            <a:r>
              <a:rPr lang="en-US" sz="2800" dirty="0"/>
              <a:t> C, Lighthouse, Kindergarten Eye Chart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50" y="2715305"/>
            <a:ext cx="1885950" cy="13994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717122"/>
            <a:ext cx="1812106" cy="139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48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Procedure for Vision Screening in 3-5 year 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When the front desk checks a child in for a 3,4, or 5-year old well visit – ask the parent to practice the names of the symbols with their child while waiting.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will improve screening outcomes.</a:t>
            </a:r>
          </a:p>
          <a:p>
            <a:pPr marL="0" indent="0">
              <a:buNone/>
            </a:pPr>
            <a:endParaRPr lang="en-US" sz="2800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FF6600"/>
                </a:solidFill>
              </a:rPr>
              <a:t>	</a:t>
            </a:r>
            <a:endParaRPr lang="en-US" sz="2000" i="1" dirty="0">
              <a:solidFill>
                <a:srgbClr val="FF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812B-6124-4092-809A-D1A92B3827BD}" type="datetime1">
              <a:rPr lang="en-US" smtClean="0"/>
              <a:t>7/10/2017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0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Procedure for Vision Screening in 3-5 year 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Proper use of the eye chart: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400" dirty="0"/>
              <a:t>Test Distance - 5 feet or 10 feet  (specified at top of chart)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Well-lit area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Occluder (adhesive patch, opaque paper tape, special occlude glasses</a:t>
            </a:r>
          </a:p>
          <a:p>
            <a:pPr lvl="3"/>
            <a:r>
              <a:rPr lang="en-US" sz="2000" i="1" dirty="0">
                <a:solidFill>
                  <a:srgbClr val="FF6600"/>
                </a:solidFill>
              </a:rPr>
              <a:t>Watch for PEEKING!!!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812B-6124-4092-809A-D1A92B3827BD}" type="datetime1">
              <a:rPr lang="en-US" smtClean="0"/>
              <a:t>7/10/2017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76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990600" y="228601"/>
            <a:ext cx="7239000" cy="1600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Accepted Eye Charts </a:t>
            </a:r>
            <a:br>
              <a:rPr lang="en-US" dirty="0"/>
            </a:br>
            <a:r>
              <a:rPr lang="en-US" dirty="0"/>
              <a:t>3 through 5 year old vision screening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209800"/>
            <a:ext cx="2071935" cy="2133600"/>
          </a:xfrm>
        </p:spPr>
      </p:pic>
      <p:sp>
        <p:nvSpPr>
          <p:cNvPr id="3" name="TextBox 2"/>
          <p:cNvSpPr txBox="1"/>
          <p:nvPr/>
        </p:nvSpPr>
        <p:spPr>
          <a:xfrm>
            <a:off x="6019800" y="4202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LEA- 10 foot charts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28632"/>
            <a:ext cx="2031630" cy="1990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6715" y="411935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HOTV- 10 foot chart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84933"/>
            <a:ext cx="1600200" cy="193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76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Occluder for 3-5 year 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 NOT use the child’s hand to cover the eye</a:t>
            </a:r>
          </a:p>
          <a:p>
            <a:r>
              <a:rPr lang="en-US" sz="2800" dirty="0"/>
              <a:t>DO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non-disposable occluder glasses</a:t>
            </a:r>
          </a:p>
          <a:p>
            <a:pPr lvl="1"/>
            <a:r>
              <a:rPr lang="en-US" sz="2600" dirty="0"/>
              <a:t>properly clean with alcohol after each use</a:t>
            </a:r>
          </a:p>
          <a:p>
            <a:pPr>
              <a:buNone/>
            </a:pPr>
            <a:r>
              <a:rPr lang="en-US" sz="3200" dirty="0"/>
              <a:t>                                     OR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 Adhesive patch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 Opaque paper tape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723332"/>
            <a:ext cx="2286000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FCA3-798A-4A38-92B2-858DECE8B927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Set-up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153399" cy="4023360"/>
          </a:xfrm>
        </p:spPr>
        <p:txBody>
          <a:bodyPr>
            <a:normAutofit/>
          </a:bodyPr>
          <a:lstStyle/>
          <a:p>
            <a:r>
              <a:rPr lang="en-US" sz="2800" dirty="0"/>
              <a:t>Screen in a quiet, well lit area,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free from traffic and distractions</a:t>
            </a:r>
          </a:p>
          <a:p>
            <a:r>
              <a:rPr lang="en-US" sz="2800" dirty="0"/>
              <a:t>The “heel line” should be marked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on the floor </a:t>
            </a:r>
            <a:r>
              <a:rPr lang="en-US" sz="2800" dirty="0"/>
              <a:t>- either  5 or 10 feet from the chart </a:t>
            </a:r>
          </a:p>
          <a:p>
            <a:r>
              <a:rPr lang="en-US" sz="2800" i="1" dirty="0">
                <a:solidFill>
                  <a:srgbClr val="0070C0"/>
                </a:solidFill>
              </a:rPr>
              <a:t>OR</a:t>
            </a:r>
          </a:p>
          <a:p>
            <a:r>
              <a:rPr lang="en-US" sz="2800" dirty="0"/>
              <a:t>Place a small chair at the appropriate distance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Point</a:t>
            </a:r>
            <a:r>
              <a:rPr lang="en-US" sz="2800" dirty="0"/>
              <a:t> to each letter or symbol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with a pencil or pointer </a:t>
            </a:r>
          </a:p>
          <a:p>
            <a:pPr lvl="2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DO NOT hold the pointer at each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optotype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D16B-6DCC-45FB-BEA8-5C393D71413B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Set-up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referral line </a:t>
            </a:r>
            <a:r>
              <a:rPr lang="en-US" sz="2400" dirty="0"/>
              <a:t>is the line that a child must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pass</a:t>
            </a:r>
            <a:r>
              <a:rPr lang="en-US" sz="2400" dirty="0"/>
              <a:t> or be referred for evaluation</a:t>
            </a:r>
          </a:p>
          <a:p>
            <a:r>
              <a:rPr lang="en-US" sz="2400" dirty="0"/>
              <a:t>The eye chart should be positioned so the referral line is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at the eye level of the child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For pre-school-age children, this is about 40 inches from the floor to the referral line</a:t>
            </a:r>
          </a:p>
          <a:p>
            <a:pPr marL="201168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PASS </a:t>
            </a:r>
            <a:r>
              <a:rPr lang="en-US" sz="2200" dirty="0">
                <a:solidFill>
                  <a:schemeClr val="tx1"/>
                </a:solidFill>
              </a:rPr>
              <a:t>means the child can correctly identify 3 of 3 or 3 of 4 symbols on the age-appropriate line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Age 36-47 months –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20/50 line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Ages 48 months – 6 years -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20/40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827B-DF56-4612-8F89-AFC9D2396D51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Screening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Always screen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right eye first </a:t>
            </a:r>
            <a:r>
              <a:rPr lang="en-US" sz="2800" dirty="0"/>
              <a:t>by placing the occluder over the left eye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Starting at the top </a:t>
            </a:r>
            <a:r>
              <a:rPr lang="en-US" sz="2800" dirty="0"/>
              <a:t>of the chart, ask the child to identify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one letter/symbol </a:t>
            </a:r>
            <a:r>
              <a:rPr lang="en-US" sz="2800" dirty="0"/>
              <a:t>in each line until they cannot identify the symbol</a:t>
            </a:r>
          </a:p>
          <a:p>
            <a:r>
              <a:rPr lang="en-US" sz="2800" dirty="0"/>
              <a:t>Go up 1 to 2 lines and point to each symbol in the line</a:t>
            </a:r>
            <a:endParaRPr lang="en-US" sz="2400" dirty="0"/>
          </a:p>
          <a:p>
            <a:pPr lvl="1"/>
            <a:r>
              <a:rPr lang="en-US" sz="2200" dirty="0"/>
              <a:t>To pass a line, the child must correctly identify one more than half of the figures on that line (3 out of 5 on most charts)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82B8-5785-42DD-A1C6-D53749FD2BF3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Failed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940041" cy="440266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Visual acuity of 20/60 or worse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in either eye </a:t>
            </a:r>
            <a:r>
              <a:rPr lang="en-US" sz="2400" dirty="0"/>
              <a:t>for children ages 36-47 months</a:t>
            </a:r>
          </a:p>
          <a:p>
            <a:r>
              <a:rPr lang="en-US" sz="2400" dirty="0">
                <a:solidFill>
                  <a:srgbClr val="FF6600"/>
                </a:solidFill>
              </a:rPr>
              <a:t>Visual acuity of 20/50 or worse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in either eye </a:t>
            </a:r>
            <a:r>
              <a:rPr lang="en-US" sz="2400" dirty="0"/>
              <a:t>for children ages 48 – 72 months</a:t>
            </a:r>
          </a:p>
          <a:p>
            <a:r>
              <a:rPr lang="en-US" sz="2400" dirty="0">
                <a:solidFill>
                  <a:srgbClr val="FF6600"/>
                </a:solidFill>
              </a:rPr>
              <a:t>A two line difference or more in visual acuity </a:t>
            </a:r>
            <a:r>
              <a:rPr lang="en-US" sz="2400" dirty="0"/>
              <a:t>between the eyes (20/50 in one eye and 20/40 in the other eye) </a:t>
            </a:r>
          </a:p>
          <a:p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/>
              <a:t>Even if both eyes “pass” the screening a two line difference between eyes means they failed the screening and should be referred to an eye specialist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6D5-960C-455D-AA98-2FB3E6114B2F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Incomplete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a child is unable to complete the screening, schedule a second attempt</a:t>
            </a:r>
          </a:p>
          <a:p>
            <a:pPr lvl="1"/>
            <a:r>
              <a:rPr lang="en-US" sz="2600" dirty="0"/>
              <a:t>If the child is 3 years of age, a second attempt should be made 4-6 months later</a:t>
            </a:r>
          </a:p>
          <a:p>
            <a:pPr lvl="1"/>
            <a:r>
              <a:rPr lang="en-US" sz="2600" dirty="0"/>
              <a:t>If a child is 4 years or older, a second attempt should be made in a month</a:t>
            </a:r>
          </a:p>
          <a:p>
            <a:pPr algn="ctr"/>
            <a:endParaRPr lang="en-US" sz="2800" b="1" i="1" dirty="0">
              <a:solidFill>
                <a:srgbClr val="FF6600"/>
              </a:solidFill>
            </a:endParaRPr>
          </a:p>
          <a:p>
            <a:pPr algn="ctr"/>
            <a:r>
              <a:rPr lang="en-US" sz="2800" b="1" i="1" dirty="0">
                <a:solidFill>
                  <a:srgbClr val="FF6600"/>
                </a:solidFill>
              </a:rPr>
              <a:t>Shyness, inattention or poor cooperation may be related to a vision problem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8C5-A684-492A-BC4F-671D38E481C9}" type="datetime1">
              <a:rPr lang="en-US" smtClean="0"/>
              <a:t>7/10/2017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3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By the end of the training participants will be able to:</a:t>
            </a:r>
          </a:p>
          <a:p>
            <a:r>
              <a:rPr lang="en-US" sz="2400" dirty="0"/>
              <a:t>1.  Understand the importance of vision screening</a:t>
            </a:r>
          </a:p>
          <a:p>
            <a:r>
              <a:rPr lang="en-US" sz="2400" dirty="0"/>
              <a:t>2.  Identify the tools needed for vision screening</a:t>
            </a:r>
          </a:p>
          <a:p>
            <a:r>
              <a:rPr lang="en-US" sz="2400" dirty="0"/>
              <a:t>3.  Identify the steps of vision screening</a:t>
            </a:r>
          </a:p>
          <a:p>
            <a:endParaRPr lang="en-US" sz="2400" dirty="0"/>
          </a:p>
          <a:p>
            <a:pPr algn="ctr"/>
            <a:r>
              <a:rPr lang="en-US" b="1" i="1" dirty="0">
                <a:solidFill>
                  <a:srgbClr val="FF6600"/>
                </a:solidFill>
              </a:rPr>
              <a:t>PLEASE NOTE – this presentation does not replace a full vision screening training class.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2E4F-55FB-491B-9AD8-1979F3F65B75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897" y="1996440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Make sure the family completes the referral!</a:t>
            </a:r>
          </a:p>
          <a:p>
            <a:pPr lvl="1"/>
            <a:r>
              <a:rPr lang="en-US" sz="2800" dirty="0"/>
              <a:t>Maintain a referral log to track the status of the referral</a:t>
            </a:r>
          </a:p>
          <a:p>
            <a:pPr lvl="1"/>
            <a:r>
              <a:rPr lang="en-US" sz="2800" dirty="0"/>
              <a:t>Follow-up with the parent/guardian as needed</a:t>
            </a:r>
          </a:p>
          <a:p>
            <a:pPr lvl="1"/>
            <a:endParaRPr lang="en-US" sz="2800" dirty="0"/>
          </a:p>
          <a:p>
            <a:pPr marL="201168" lvl="1" indent="0" algn="ctr">
              <a:buNone/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Early identification and treatment of eye conditions can prevent blindness!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69F0-7806-4DF6-820E-A0B732DFB0E8}" type="datetime1">
              <a:rPr lang="en-US" smtClean="0"/>
              <a:t>7/10/2017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23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91404"/>
            <a:ext cx="7543800" cy="8563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Flow chart for vision screening</a:t>
            </a:r>
            <a:br>
              <a:rPr lang="en-US" sz="3600" dirty="0"/>
            </a:br>
            <a:r>
              <a:rPr lang="en-US" sz="3600" dirty="0"/>
              <a:t>Children ages 3 through 5 years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937519"/>
              </p:ext>
            </p:extLst>
          </p:nvPr>
        </p:nvGraphicFramePr>
        <p:xfrm>
          <a:off x="609600" y="1828801"/>
          <a:ext cx="8001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078-23E3-4996-BA16-7973A8F7D9F2}" type="datetime1">
              <a:rPr lang="en-US" smtClean="0"/>
              <a:t>7/10/2017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65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2000" b="1" i="1" spc="0" dirty="0">
                <a:solidFill>
                  <a:srgbClr val="FF6600"/>
                </a:solidFill>
                <a:latin typeface="Calibri" panose="020F0502020204030204"/>
                <a:ea typeface="+mn-ea"/>
                <a:cs typeface="+mn-cs"/>
              </a:rPr>
              <a:t>PLEASE NOTE – this presentation does not replace a full vision screening training class.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b">
            <a:normAutofit/>
          </a:bodyPr>
          <a:lstStyle/>
          <a:p>
            <a:endParaRPr lang="en-US" sz="1600" dirty="0"/>
          </a:p>
          <a:p>
            <a:r>
              <a:rPr lang="en-US" sz="1200" dirty="0"/>
              <a:t>Comments, questions?</a:t>
            </a:r>
          </a:p>
          <a:p>
            <a:r>
              <a:rPr lang="en-US" sz="1200" dirty="0"/>
              <a:t>info@frameshiftgroup.com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131-C0D2-4032-A15B-A3482C56ADBA}" type="slidenum">
              <a:rPr lang="en-US" smtClean="0"/>
              <a:t>22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BCA-3D4C-43DB-AF93-C920A2DD6171}" type="datetime1">
              <a:rPr lang="en-US" smtClean="0"/>
              <a:t>7/10/2017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63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372533"/>
            <a:ext cx="6798734" cy="1303867"/>
          </a:xfrm>
        </p:spPr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would like to thank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Child Health and Disability Program, State of California CMS/CHDP, Department of Health Services for a majority of the slides used in this presentation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ASU Capstone Students Amaneh Moussa and Kailey Love for their contribution of the work flow.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Maricopa Integrated Health System CHC for sharing workflow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Reference - </a:t>
            </a:r>
            <a:r>
              <a:rPr lang="en-US" sz="1800" dirty="0"/>
              <a:t>Cotter SA et al. Vision Screening for Children Aged 36 to Younger than 72 months: Recommended Practices. </a:t>
            </a:r>
            <a:r>
              <a:rPr lang="en-US" sz="1800" b="1" i="1" dirty="0"/>
              <a:t>Optometry and Vision Science.</a:t>
            </a:r>
            <a:r>
              <a:rPr lang="en-US" sz="1800" dirty="0"/>
              <a:t> Vol 92(1); pp 6-16.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C6CE-FE14-417E-B639-C0BB1BB893B1}" type="datetime1">
              <a:rPr lang="en-US" smtClean="0"/>
              <a:t>7/10/2017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1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 of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25040"/>
            <a:ext cx="7543801" cy="4023360"/>
          </a:xfrm>
        </p:spPr>
        <p:txBody>
          <a:bodyPr>
            <a:normAutofit/>
          </a:bodyPr>
          <a:lstStyle/>
          <a:p>
            <a:r>
              <a:rPr lang="en-US" sz="2800" dirty="0"/>
              <a:t>The visual pathway from the eye to the brain is still developing from birth to about age 9 </a:t>
            </a:r>
          </a:p>
          <a:p>
            <a:endParaRPr lang="en-US" sz="1600" dirty="0"/>
          </a:p>
          <a:p>
            <a:pPr lvl="1"/>
            <a:r>
              <a:rPr lang="en-US" sz="2600" dirty="0"/>
              <a:t>this is the critical time period to detect vision conditions</a:t>
            </a:r>
          </a:p>
          <a:p>
            <a:pPr marL="201168" lvl="1" indent="0">
              <a:buNone/>
            </a:pPr>
            <a:endParaRPr lang="en-US" sz="1600" dirty="0"/>
          </a:p>
          <a:p>
            <a:r>
              <a:rPr lang="en-US" sz="2800" dirty="0"/>
              <a:t>The brain needs input from the eye in order to develop normally during this period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6987-255C-42F5-B3B5-986AE79B870C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301240"/>
            <a:ext cx="7924800" cy="4023360"/>
          </a:xfrm>
        </p:spPr>
        <p:txBody>
          <a:bodyPr/>
          <a:lstStyle/>
          <a:p>
            <a:r>
              <a:rPr lang="en-US" sz="2800" dirty="0"/>
              <a:t>Early diagnosis of :</a:t>
            </a:r>
          </a:p>
          <a:p>
            <a:pPr lvl="1"/>
            <a:r>
              <a:rPr lang="en-US" sz="2400" dirty="0"/>
              <a:t>Refractive errors  (near-sightedness, far-sightedness)</a:t>
            </a:r>
          </a:p>
          <a:p>
            <a:pPr lvl="1"/>
            <a:r>
              <a:rPr lang="en-US" sz="2400" dirty="0"/>
              <a:t>Amblyopia  (lazy-eye)</a:t>
            </a:r>
          </a:p>
          <a:p>
            <a:pPr lvl="1"/>
            <a:r>
              <a:rPr lang="en-US" sz="2400" dirty="0"/>
              <a:t>Strabismus  (crossed-eyes)</a:t>
            </a:r>
          </a:p>
          <a:p>
            <a:pPr marL="457200" lvl="1" indent="0">
              <a:buNone/>
            </a:pPr>
            <a:endParaRPr lang="en-US" dirty="0"/>
          </a:p>
          <a:p>
            <a:pPr marL="164592" indent="0" algn="ctr">
              <a:buNone/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Early diagnosis is the key to successful treatment!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37B7-5490-446A-82F1-54F4B1F08B41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/>
              <a:t>Vision problems go undetected because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2400" dirty="0"/>
              <a:t>Young children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may not realize </a:t>
            </a:r>
            <a:r>
              <a:rPr lang="en-US" sz="2400" dirty="0"/>
              <a:t>they cannot see properly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2400" dirty="0"/>
              <a:t>Many eye problems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do not cause pain</a:t>
            </a:r>
            <a:r>
              <a:rPr lang="en-US" sz="2400" dirty="0"/>
              <a:t>, therefore a child may not complain of discomfort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2400" dirty="0"/>
              <a:t>Many eye problems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may not be obvious</a:t>
            </a:r>
            <a:r>
              <a:rPr lang="en-US" sz="2400" dirty="0"/>
              <a:t>, especially among young children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The screening procedure may not have been performed properly!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FC6-85B2-48E3-B6F6-3977EF5810F4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Prevalence of Vision Disorders in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72640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6600"/>
                </a:solidFill>
              </a:rPr>
              <a:t>1 in 20 </a:t>
            </a:r>
            <a:r>
              <a:rPr lang="en-US" sz="2400" dirty="0"/>
              <a:t>	preschool-age children have vision problems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</a:t>
            </a:r>
            <a:r>
              <a:rPr lang="en-US" sz="2400" b="1" dirty="0">
                <a:solidFill>
                  <a:srgbClr val="FF6600"/>
                </a:solidFill>
              </a:rPr>
              <a:t>1 in 4 </a:t>
            </a:r>
            <a:r>
              <a:rPr lang="en-US" sz="2400" dirty="0"/>
              <a:t>	school-age children have vision problems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</a:t>
            </a:r>
            <a:r>
              <a:rPr lang="en-US" sz="2400" b="1" dirty="0">
                <a:solidFill>
                  <a:srgbClr val="FF6600"/>
                </a:solidFill>
              </a:rPr>
              <a:t>2-3%</a:t>
            </a:r>
            <a:r>
              <a:rPr lang="en-US" sz="2400" dirty="0"/>
              <a:t> 	of children have Amblyopia (Lazy-eye)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</a:t>
            </a:r>
            <a:r>
              <a:rPr lang="en-US" sz="2400" b="1" dirty="0">
                <a:solidFill>
                  <a:srgbClr val="FF6600"/>
                </a:solidFill>
              </a:rPr>
              <a:t>2-5% </a:t>
            </a:r>
            <a:r>
              <a:rPr lang="en-US" sz="2400" dirty="0"/>
              <a:t>	of children have Strabismus (crossed-eyes)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79D9-DE31-4796-90C2-E765D81496A4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vs.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Screening</a:t>
            </a:r>
            <a:r>
              <a:rPr lang="en-US" sz="2400" dirty="0"/>
              <a:t> identifies children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at risk </a:t>
            </a:r>
            <a:r>
              <a:rPr lang="en-US" sz="2400" dirty="0"/>
              <a:t>for certain eye conditions or in need of a professional exam.  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A screening can detect signs of a vision disorder in an early, treatable stage but </a:t>
            </a:r>
            <a:r>
              <a:rPr lang="en-US" sz="2200" u="sng" dirty="0">
                <a:solidFill>
                  <a:schemeClr val="accent1">
                    <a:lumMod val="75000"/>
                  </a:schemeClr>
                </a:solidFill>
              </a:rPr>
              <a:t>it does not provide a diagnosis</a:t>
            </a:r>
            <a:r>
              <a:rPr lang="en-US" sz="2200" dirty="0"/>
              <a:t>.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Diagnosis</a:t>
            </a:r>
            <a:r>
              <a:rPr lang="en-US" sz="2400" dirty="0"/>
              <a:t> identifies the eye condition and the appropriate treatment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can be prescribed</a:t>
            </a:r>
            <a:r>
              <a:rPr lang="en-US" sz="2400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8A5F-F08A-40DE-8BC6-357B7D49C56E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20/20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72640"/>
            <a:ext cx="7543801" cy="4023360"/>
          </a:xfrm>
        </p:spPr>
        <p:txBody>
          <a:bodyPr>
            <a:normAutofit/>
          </a:bodyPr>
          <a:lstStyle/>
          <a:p>
            <a:r>
              <a:rPr lang="en-US" sz="2800" dirty="0"/>
              <a:t>The person can see from 20 feet what a person with normal vision can see from 20 feet</a:t>
            </a:r>
          </a:p>
          <a:p>
            <a:endParaRPr lang="en-US" sz="2800" dirty="0"/>
          </a:p>
          <a:p>
            <a:r>
              <a:rPr lang="en-US" sz="2800" dirty="0"/>
              <a:t>20/40 vision means the person can see from 20 feet what a person with normal vision would see from 40 feet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4147-A107-42AB-B780-D973F1B24A68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Vision screening provided by the medical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72640"/>
            <a:ext cx="7543801" cy="40233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Clinical screening </a:t>
            </a:r>
            <a:r>
              <a:rPr lang="en-US" sz="2800" dirty="0"/>
              <a:t>for eye conditions happens in the physical exam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Screening for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visual acuity </a:t>
            </a:r>
            <a:r>
              <a:rPr lang="en-US" sz="2800" dirty="0"/>
              <a:t>should start </a:t>
            </a:r>
            <a:r>
              <a:rPr lang="en-US" sz="2800" u="sng" dirty="0"/>
              <a:t>at age 3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The child should be screened </a:t>
            </a:r>
            <a:r>
              <a:rPr lang="en-US" sz="2800" u="sng" dirty="0"/>
              <a:t>at every well-child visit</a:t>
            </a:r>
            <a:r>
              <a:rPr lang="en-US" sz="2800" dirty="0"/>
              <a:t> using a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standardized eye chart </a:t>
            </a:r>
            <a:r>
              <a:rPr lang="en-US" sz="2800" dirty="0"/>
              <a:t>or automated screener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4F2-36C6-4321-B7D5-85E5E278DE5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507C-0042-462E-9A0F-E513D5534CF8}" type="datetime1">
              <a:rPr lang="en-US" smtClean="0"/>
              <a:t>7/10/2017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782381"/>
      </a:dk2>
      <a:lt2>
        <a:srgbClr val="EBC4FC"/>
      </a:lt2>
      <a:accent1>
        <a:srgbClr val="0070C0"/>
      </a:accent1>
      <a:accent2>
        <a:srgbClr val="7030A0"/>
      </a:accent2>
      <a:accent3>
        <a:srgbClr val="00B0F0"/>
      </a:accent3>
      <a:accent4>
        <a:srgbClr val="94D1E2"/>
      </a:accent4>
      <a:accent5>
        <a:srgbClr val="8ED9C7"/>
      </a:accent5>
      <a:accent6>
        <a:srgbClr val="A9DB66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1301</TotalTime>
  <Words>1330</Words>
  <Application>Microsoft Office PowerPoint</Application>
  <PresentationFormat>On-screen Show (4:3)</PresentationFormat>
  <Paragraphs>195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Wingdings</vt:lpstr>
      <vt:lpstr>Retrospect</vt:lpstr>
      <vt:lpstr>Vision Screening For Young Children</vt:lpstr>
      <vt:lpstr>Objectives</vt:lpstr>
      <vt:lpstr>Development  of Vision</vt:lpstr>
      <vt:lpstr>Why Screen</vt:lpstr>
      <vt:lpstr>Why Screen</vt:lpstr>
      <vt:lpstr>Prevalence of Vision Disorders in Children</vt:lpstr>
      <vt:lpstr>Screening vs. Diagnosis</vt:lpstr>
      <vt:lpstr>What does 20/20 mean?</vt:lpstr>
      <vt:lpstr>Vision screening provided by the medical staff</vt:lpstr>
      <vt:lpstr>Procedure for Vision Screening in 3-5 year olds</vt:lpstr>
      <vt:lpstr>Procedure for Vision Screening in 3-5 year olds</vt:lpstr>
      <vt:lpstr>Procedure for Vision Screening in 3-5 year olds</vt:lpstr>
      <vt:lpstr>Accepted Eye Charts  3 through 5 year old vision screening</vt:lpstr>
      <vt:lpstr>Occluder for 3-5 year olds</vt:lpstr>
      <vt:lpstr>Screening Set-up</vt:lpstr>
      <vt:lpstr>Screening Set-up</vt:lpstr>
      <vt:lpstr>Screening Procedure</vt:lpstr>
      <vt:lpstr>Failed Screening</vt:lpstr>
      <vt:lpstr>Incomplete Screening</vt:lpstr>
      <vt:lpstr>Follow-up</vt:lpstr>
      <vt:lpstr>Flow chart for vision screening Children ages 3 through 5 years</vt:lpstr>
      <vt:lpstr>PLEASE NOTE – this presentation does not replace a full vision screening training class. </vt:lpstr>
      <vt:lpstr>Acknowledgements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Screening Training for Medical Assistants</dc:title>
  <dc:creator>DAVID BRYAN</dc:creator>
  <cp:lastModifiedBy>Laura Strickland</cp:lastModifiedBy>
  <cp:revision>50</cp:revision>
  <dcterms:created xsi:type="dcterms:W3CDTF">2015-05-12T15:58:44Z</dcterms:created>
  <dcterms:modified xsi:type="dcterms:W3CDTF">2017-07-10T22:35:03Z</dcterms:modified>
</cp:coreProperties>
</file>